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23" r:id="rId5"/>
    <p:sldId id="288" r:id="rId6"/>
    <p:sldId id="287" r:id="rId7"/>
    <p:sldId id="330" r:id="rId8"/>
    <p:sldId id="319" r:id="rId9"/>
    <p:sldId id="328" r:id="rId10"/>
    <p:sldId id="337" r:id="rId11"/>
    <p:sldId id="333" r:id="rId12"/>
    <p:sldId id="339" r:id="rId13"/>
    <p:sldId id="340" r:id="rId14"/>
    <p:sldId id="341" r:id="rId15"/>
    <p:sldId id="342" r:id="rId16"/>
    <p:sldId id="344" r:id="rId17"/>
    <p:sldId id="343" r:id="rId18"/>
    <p:sldId id="338" r:id="rId19"/>
    <p:sldId id="316" r:id="rId20"/>
    <p:sldId id="307" r:id="rId21"/>
    <p:sldId id="308" r:id="rId22"/>
    <p:sldId id="335" r:id="rId23"/>
    <p:sldId id="294" r:id="rId24"/>
    <p:sldId id="345" r:id="rId25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288"/>
            <p14:sldId id="287"/>
            <p14:sldId id="330"/>
            <p14:sldId id="319"/>
            <p14:sldId id="328"/>
            <p14:sldId id="337"/>
            <p14:sldId id="333"/>
            <p14:sldId id="339"/>
            <p14:sldId id="340"/>
            <p14:sldId id="341"/>
            <p14:sldId id="342"/>
            <p14:sldId id="344"/>
            <p14:sldId id="343"/>
            <p14:sldId id="338"/>
            <p14:sldId id="316"/>
            <p14:sldId id="307"/>
            <p14:sldId id="308"/>
            <p14:sldId id="335"/>
            <p14:sldId id="29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3536" autoAdjust="0"/>
  </p:normalViewPr>
  <p:slideViewPr>
    <p:cSldViewPr>
      <p:cViewPr varScale="1">
        <p:scale>
          <a:sx n="77" d="100"/>
          <a:sy n="77" d="100"/>
        </p:scale>
        <p:origin x="917" y="58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DD80997F-B572-460D-B454-CBBF336351DD}"/>
    <pc:docChg chg="custSel modSld modMainMaster">
      <pc:chgData name="Sheetal Jain" userId="51c8f061-299c-44fe-993f-a386b901f7f1" providerId="ADAL" clId="{DD80997F-B572-460D-B454-CBBF336351DD}" dt="2021-02-02T11:53:21.779" v="22" actId="20577"/>
      <pc:docMkLst>
        <pc:docMk/>
      </pc:docMkLst>
      <pc:sldChg chg="addSp delSp modSp mod">
        <pc:chgData name="Sheetal Jain" userId="51c8f061-299c-44fe-993f-a386b901f7f1" providerId="ADAL" clId="{DD80997F-B572-460D-B454-CBBF336351DD}" dt="2021-02-02T11:43:50.504" v="21" actId="1076"/>
        <pc:sldMkLst>
          <pc:docMk/>
          <pc:sldMk cId="2129994435" sldId="319"/>
        </pc:sldMkLst>
        <pc:spChg chg="mod">
          <ac:chgData name="Sheetal Jain" userId="51c8f061-299c-44fe-993f-a386b901f7f1" providerId="ADAL" clId="{DD80997F-B572-460D-B454-CBBF336351DD}" dt="2021-02-02T11:42:51.695" v="5" actId="20577"/>
          <ac:spMkLst>
            <pc:docMk/>
            <pc:sldMk cId="2129994435" sldId="319"/>
            <ac:spMk id="5" creationId="{00000000-0000-0000-0000-000000000000}"/>
          </ac:spMkLst>
        </pc:spChg>
        <pc:spChg chg="mod">
          <ac:chgData name="Sheetal Jain" userId="51c8f061-299c-44fe-993f-a386b901f7f1" providerId="ADAL" clId="{DD80997F-B572-460D-B454-CBBF336351DD}" dt="2021-02-02T11:43:50.504" v="21" actId="1076"/>
          <ac:spMkLst>
            <pc:docMk/>
            <pc:sldMk cId="2129994435" sldId="319"/>
            <ac:spMk id="35" creationId="{00000000-0000-0000-0000-000000000000}"/>
          </ac:spMkLst>
        </pc:spChg>
        <pc:picChg chg="del">
          <ac:chgData name="Sheetal Jain" userId="51c8f061-299c-44fe-993f-a386b901f7f1" providerId="ADAL" clId="{DD80997F-B572-460D-B454-CBBF336351DD}" dt="2021-02-02T11:43:28.280" v="15" actId="478"/>
          <ac:picMkLst>
            <pc:docMk/>
            <pc:sldMk cId="2129994435" sldId="319"/>
            <ac:picMk id="2" creationId="{270A0625-FDEF-42BD-AC74-E32ABC748373}"/>
          </ac:picMkLst>
        </pc:picChg>
        <pc:picChg chg="add mod ord modCrop">
          <ac:chgData name="Sheetal Jain" userId="51c8f061-299c-44fe-993f-a386b901f7f1" providerId="ADAL" clId="{DD80997F-B572-460D-B454-CBBF336351DD}" dt="2021-02-02T11:43:48.397" v="20" actId="167"/>
          <ac:picMkLst>
            <pc:docMk/>
            <pc:sldMk cId="2129994435" sldId="319"/>
            <ac:picMk id="6" creationId="{A77F6087-3B65-4C7C-BF14-DCC65A2818F1}"/>
          </ac:picMkLst>
        </pc:picChg>
      </pc:sldChg>
      <pc:sldMasterChg chg="modSp mod">
        <pc:chgData name="Sheetal Jain" userId="51c8f061-299c-44fe-993f-a386b901f7f1" providerId="ADAL" clId="{DD80997F-B572-460D-B454-CBBF336351DD}" dt="2021-02-02T11:53:21.779" v="22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DD80997F-B572-460D-B454-CBBF336351DD}" dt="2021-02-02T11:53:21.779" v="22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Conroy Fernandes" userId="922052f0-dab4-4e57-b2fd-950a83e45cb6" providerId="ADAL" clId="{7CC57B08-43C0-4F32-A915-3E2037EB4DA1}"/>
    <pc:docChg chg="modSld modMainMaster">
      <pc:chgData name="Conroy Fernandes" userId="922052f0-dab4-4e57-b2fd-950a83e45cb6" providerId="ADAL" clId="{7CC57B08-43C0-4F32-A915-3E2037EB4DA1}" dt="2020-10-07T11:59:08.781" v="5" actId="20577"/>
      <pc:docMkLst>
        <pc:docMk/>
      </pc:docMkLst>
      <pc:sldChg chg="modSp">
        <pc:chgData name="Conroy Fernandes" userId="922052f0-dab4-4e57-b2fd-950a83e45cb6" providerId="ADAL" clId="{7CC57B08-43C0-4F32-A915-3E2037EB4DA1}" dt="2020-10-05T07:36:58.883" v="1" actId="20577"/>
        <pc:sldMkLst>
          <pc:docMk/>
          <pc:sldMk cId="624710759" sldId="323"/>
        </pc:sldMkLst>
        <pc:graphicFrameChg chg="mod">
          <ac:chgData name="Conroy Fernandes" userId="922052f0-dab4-4e57-b2fd-950a83e45cb6" providerId="ADAL" clId="{7CC57B08-43C0-4F32-A915-3E2037EB4DA1}" dt="2020-10-05T07:36:58.883" v="1" actId="20577"/>
          <ac:graphicFrameMkLst>
            <pc:docMk/>
            <pc:sldMk cId="624710759" sldId="323"/>
            <ac:graphicFrameMk id="6" creationId="{00000000-0000-0000-0000-000000000000}"/>
          </ac:graphicFrameMkLst>
        </pc:graphicFrameChg>
      </pc:sldChg>
      <pc:sldMasterChg chg="modSp mod">
        <pc:chgData name="Conroy Fernandes" userId="922052f0-dab4-4e57-b2fd-950a83e45cb6" providerId="ADAL" clId="{7CC57B08-43C0-4F32-A915-3E2037EB4DA1}" dt="2020-10-07T11:59:08.781" v="5" actId="20577"/>
        <pc:sldMasterMkLst>
          <pc:docMk/>
          <pc:sldMasterMk cId="2769120201" sldId="2147483660"/>
        </pc:sldMasterMkLst>
        <pc:spChg chg="mod">
          <ac:chgData name="Conroy Fernandes" userId="922052f0-dab4-4e57-b2fd-950a83e45cb6" providerId="ADAL" clId="{7CC57B08-43C0-4F32-A915-3E2037EB4DA1}" dt="2020-10-07T11:59:08.781" v="5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Ashmi" userId="4426ae37-b042-464f-b9d3-935ac45b2ab2" providerId="ADAL" clId="{37140387-671E-43B3-A9A5-C031A9FD8E81}"/>
    <pc:docChg chg="undo custSel addSld modSld modSection">
      <pc:chgData name="Ashmi" userId="4426ae37-b042-464f-b9d3-935ac45b2ab2" providerId="ADAL" clId="{37140387-671E-43B3-A9A5-C031A9FD8E81}" dt="2020-10-29T00:17:35.876" v="112"/>
      <pc:docMkLst>
        <pc:docMk/>
      </pc:docMkLst>
      <pc:sldChg chg="addSp delSp modSp new mod">
        <pc:chgData name="Ashmi" userId="4426ae37-b042-464f-b9d3-935ac45b2ab2" providerId="ADAL" clId="{37140387-671E-43B3-A9A5-C031A9FD8E81}" dt="2020-10-29T00:17:35.876" v="112"/>
        <pc:sldMkLst>
          <pc:docMk/>
          <pc:sldMk cId="2709314194" sldId="345"/>
        </pc:sldMkLst>
        <pc:spChg chg="del">
          <ac:chgData name="Ashmi" userId="4426ae37-b042-464f-b9d3-935ac45b2ab2" providerId="ADAL" clId="{37140387-671E-43B3-A9A5-C031A9FD8E81}" dt="2020-10-29T00:15:19.277" v="1" actId="3680"/>
          <ac:spMkLst>
            <pc:docMk/>
            <pc:sldMk cId="2709314194" sldId="345"/>
            <ac:spMk id="2" creationId="{9CD35223-AD68-44D7-9EAE-3C1F166593A5}"/>
          </ac:spMkLst>
        </pc:spChg>
        <pc:graphicFrameChg chg="add mod ord modGraphic">
          <ac:chgData name="Ashmi" userId="4426ae37-b042-464f-b9d3-935ac45b2ab2" providerId="ADAL" clId="{37140387-671E-43B3-A9A5-C031A9FD8E81}" dt="2020-10-29T00:17:35.876" v="112"/>
          <ac:graphicFrameMkLst>
            <pc:docMk/>
            <pc:sldMk cId="2709314194" sldId="345"/>
            <ac:graphicFrameMk id="5" creationId="{07FCB23E-5CAD-4916-84FF-88E9FB4F8E6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 code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02-02-2021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16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Korea-</a:t>
            </a:r>
          </a:p>
          <a:p>
            <a:endParaRPr lang="en-US" dirty="0"/>
          </a:p>
          <a:p>
            <a:r>
              <a:rPr lang="en-US" dirty="0"/>
              <a:t>Basic Metal Manufacturing</a:t>
            </a:r>
          </a:p>
          <a:p>
            <a:r>
              <a:rPr lang="en-US" dirty="0"/>
              <a:t>COGS 116,108,609</a:t>
            </a:r>
          </a:p>
          <a:p>
            <a:r>
              <a:rPr lang="en-US" dirty="0"/>
              <a:t>DM 79,607,506</a:t>
            </a:r>
          </a:p>
          <a:p>
            <a:endParaRPr lang="en-US" dirty="0"/>
          </a:p>
          <a:p>
            <a:r>
              <a:rPr lang="en-US" dirty="0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17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18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19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9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-genesis.destatis.de/genesis/onlin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94490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13138"/>
            <a:ext cx="11341418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How to build an Industry Cost Profile (ICP) for a product in Germany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Industry of interest.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our example it is “Manufacturing, mining and quarrying”.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9C3EF-F700-4A86-9905-FB775272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219200"/>
            <a:ext cx="8727895" cy="4724400"/>
          </a:xfrm>
          <a:prstGeom prst="rect">
            <a:avLst/>
          </a:prstGeom>
        </p:spPr>
      </p:pic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2588087-AC72-4C4E-B684-109B66A58547}"/>
              </a:ext>
            </a:extLst>
          </p:cNvPr>
          <p:cNvSpPr/>
          <p:nvPr/>
        </p:nvSpPr>
        <p:spPr>
          <a:xfrm rot="10800000" flipV="1">
            <a:off x="4167187" y="3429000"/>
            <a:ext cx="77724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62B696B-C568-4E04-9E37-A2630740586A}"/>
              </a:ext>
            </a:extLst>
          </p:cNvPr>
          <p:cNvCxnSpPr>
            <a:cxnSpLocks/>
          </p:cNvCxnSpPr>
          <p:nvPr/>
        </p:nvCxnSpPr>
        <p:spPr>
          <a:xfrm>
            <a:off x="2109787" y="2895600"/>
            <a:ext cx="1828800" cy="6858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1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954442-D182-4E5C-8CFE-9E8FFECA4E57}"/>
              </a:ext>
            </a:extLst>
          </p:cNvPr>
          <p:cNvGrpSpPr/>
          <p:nvPr/>
        </p:nvGrpSpPr>
        <p:grpSpPr>
          <a:xfrm>
            <a:off x="3481385" y="3166354"/>
            <a:ext cx="7772402" cy="2320832"/>
            <a:chOff x="3481386" y="3166354"/>
            <a:chExt cx="5607338" cy="15136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2A5051-F88D-4087-B625-87092A3D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4271" y="3619500"/>
              <a:ext cx="5493032" cy="10605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968AF-5432-4F1C-A75C-A8437CD1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1386" y="3166354"/>
              <a:ext cx="5607338" cy="50802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9739CD1-C1D9-42A2-87BF-A32183451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378" b="71086"/>
          <a:stretch/>
        </p:blipFill>
        <p:spPr>
          <a:xfrm>
            <a:off x="3328987" y="1370814"/>
            <a:ext cx="7474334" cy="16771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Under Themes, click on “421  Short-term surveys”.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Next, click on “42111  Monthly report on manufacturing”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the next screen, Under the heading “Tables”, click on “42111-0101  Employment and turnover of local units in manufacturing.”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ounded Rectangle 9"/>
          <p:cNvSpPr/>
          <p:nvPr/>
        </p:nvSpPr>
        <p:spPr>
          <a:xfrm rot="10800000" flipV="1">
            <a:off x="3405186" y="4488203"/>
            <a:ext cx="7474333" cy="45607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A0BE25D3-C168-4E48-BBFC-1903797BBBBB}"/>
              </a:ext>
            </a:extLst>
          </p:cNvPr>
          <p:cNvSpPr/>
          <p:nvPr/>
        </p:nvSpPr>
        <p:spPr>
          <a:xfrm rot="10800000" flipV="1">
            <a:off x="3804909" y="1813268"/>
            <a:ext cx="1670576" cy="280399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D0DAB83A-E417-426F-9C07-EDA8157907F3}"/>
              </a:ext>
            </a:extLst>
          </p:cNvPr>
          <p:cNvSpPr/>
          <p:nvPr/>
        </p:nvSpPr>
        <p:spPr>
          <a:xfrm rot="10800000" flipV="1">
            <a:off x="4640197" y="2098769"/>
            <a:ext cx="3886200" cy="33963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8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BF052-D1C5-4A90-96AF-DD397215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99" y="1374648"/>
            <a:ext cx="5950088" cy="50031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“Select”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35" name="Rounded Rectangle 9"/>
          <p:cNvSpPr/>
          <p:nvPr/>
        </p:nvSpPr>
        <p:spPr>
          <a:xfrm>
            <a:off x="8053387" y="5638800"/>
            <a:ext cx="1600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7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D6168-11D5-47B8-ACF6-2A2B85B83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42" y="1752600"/>
            <a:ext cx="6632753" cy="3581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13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through the industry codes to choose the most relevant industry code under Manufacturing.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our example it is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“WZ-DJ Manufacture of basic metals, fabricated metal prod.”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“Take”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6" name="Rounded Rectangle 9"/>
          <p:cNvSpPr/>
          <p:nvPr/>
        </p:nvSpPr>
        <p:spPr>
          <a:xfrm>
            <a:off x="3841012" y="2590800"/>
            <a:ext cx="6676684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8" name="Rounded Rectangle 9"/>
          <p:cNvSpPr/>
          <p:nvPr/>
        </p:nvSpPr>
        <p:spPr>
          <a:xfrm>
            <a:off x="4395787" y="4902058"/>
            <a:ext cx="1805282" cy="2795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F5225-7B9A-43EA-91FA-D4105694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1371600"/>
            <a:ext cx="5638800" cy="51594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14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“Value retrieval”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41" name="Rounded Rectangle 9"/>
          <p:cNvSpPr/>
          <p:nvPr/>
        </p:nvSpPr>
        <p:spPr>
          <a:xfrm>
            <a:off x="7596187" y="6118131"/>
            <a:ext cx="1524000" cy="3588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15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Record the Direct Labour/Total Labour ratio using formula.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DL/TL= Average( gross wages/Gross Wages and salaries)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Indirect Labour to Total labour ratio= Average( Gross salaries/Gross wages and salaries)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5C98518-BB35-4F04-A4E7-2543872E28AE}"/>
              </a:ext>
            </a:extLst>
          </p:cNvPr>
          <p:cNvGrpSpPr/>
          <p:nvPr/>
        </p:nvGrpSpPr>
        <p:grpSpPr>
          <a:xfrm>
            <a:off x="3509818" y="1835068"/>
            <a:ext cx="7134369" cy="3803732"/>
            <a:chOff x="3509818" y="1835068"/>
            <a:chExt cx="6226543" cy="30417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C5D8C47-986C-478B-8E55-92F524E84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381" b="4584"/>
            <a:stretch/>
          </p:blipFill>
          <p:spPr>
            <a:xfrm>
              <a:off x="3509818" y="1835068"/>
              <a:ext cx="1876569" cy="304173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93B066-1E39-4C89-B679-2F17A0064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6387" y="2237232"/>
              <a:ext cx="4349974" cy="2639568"/>
            </a:xfrm>
            <a:prstGeom prst="rect">
              <a:avLst/>
            </a:prstGeom>
          </p:spPr>
        </p:pic>
      </p:grpSp>
      <p:sp>
        <p:nvSpPr>
          <p:cNvPr id="41" name="Rounded Rectangle 9"/>
          <p:cNvSpPr/>
          <p:nvPr/>
        </p:nvSpPr>
        <p:spPr>
          <a:xfrm>
            <a:off x="7977187" y="2743200"/>
            <a:ext cx="2667000" cy="289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733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33207"/>
              </p:ext>
            </p:extLst>
          </p:nvPr>
        </p:nvGraphicFramePr>
        <p:xfrm>
          <a:off x="4167187" y="1969547"/>
          <a:ext cx="6261100" cy="3328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9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consumption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 of goods for resale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Energy consumption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29575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46.7%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Average gross wage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17,681,519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gross wages and salaries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28,333,128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DL/TL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1. Calculate the Direct Material (DM) ratio as: Material consumption + Inputs of goods for resale – Energy consumption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8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800" dirty="0">
                <a:solidFill>
                  <a:prstClr val="white"/>
                </a:solidFill>
              </a:rPr>
              <a:t>(Note: </a:t>
            </a:r>
            <a:r>
              <a:rPr lang="en-US" sz="800" dirty="0">
                <a:solidFill>
                  <a:prstClr val="white"/>
                </a:solidFill>
              </a:rPr>
              <a:t>in this statistical data the “Energy consumption” value is included in the “Material consumption” value</a:t>
            </a:r>
            <a:r>
              <a:rPr lang="en-IN" sz="800" dirty="0">
                <a:solidFill>
                  <a:prstClr val="white"/>
                </a:solidFill>
              </a:rPr>
              <a:t>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2. Calculate Direct </a:t>
            </a:r>
            <a:r>
              <a:rPr lang="en-IN" sz="1600" dirty="0" err="1">
                <a:solidFill>
                  <a:prstClr val="white"/>
                </a:solidFill>
              </a:rPr>
              <a:t>Labor</a:t>
            </a:r>
            <a:r>
              <a:rPr lang="en-IN" sz="1600" dirty="0">
                <a:solidFill>
                  <a:prstClr val="white"/>
                </a:solidFill>
              </a:rPr>
              <a:t> to Total </a:t>
            </a:r>
            <a:r>
              <a:rPr lang="en-IN" sz="1600" dirty="0" err="1">
                <a:solidFill>
                  <a:prstClr val="white"/>
                </a:solidFill>
              </a:rPr>
              <a:t>Labor</a:t>
            </a:r>
            <a:r>
              <a:rPr lang="en-IN" sz="1600" dirty="0">
                <a:solidFill>
                  <a:prstClr val="white"/>
                </a:solidFill>
              </a:rPr>
              <a:t> ratio (DL/TL)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1.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7" y="4422611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319587" y="3301221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19587" y="4648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31300" y="3851832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2.</a:t>
            </a:r>
          </a:p>
        </p:txBody>
      </p:sp>
      <p:sp>
        <p:nvSpPr>
          <p:cNvPr id="18" name="Minus 24"/>
          <p:cNvSpPr/>
          <p:nvPr/>
        </p:nvSpPr>
        <p:spPr>
          <a:xfrm>
            <a:off x="9320212" y="3045862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2587" y="263880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10243"/>
              </p:ext>
            </p:extLst>
          </p:nvPr>
        </p:nvGraphicFramePr>
        <p:xfrm>
          <a:off x="4214054" y="1524000"/>
          <a:ext cx="6261100" cy="2623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wages and salaries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030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security costs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Total Labor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=0.624*27.7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Cost of contract work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1996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   19.3%</a:t>
                      </a:r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Calculate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(TL) as: Gross wages and salaries + Social security costs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Calculate Direct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(DL) as: ((DL/TL ratio)* 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)+ Cost of contract work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34704" y="259014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334704" y="3886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3.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DD157-4825-4BFA-92AF-397DF16A6221}"/>
              </a:ext>
            </a:extLst>
          </p:cNvPr>
          <p:cNvSpPr/>
          <p:nvPr/>
        </p:nvSpPr>
        <p:spPr>
          <a:xfrm>
            <a:off x="3421921" y="3048001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495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34708"/>
              </p:ext>
            </p:extLst>
          </p:nvPr>
        </p:nvGraphicFramePr>
        <p:xfrm>
          <a:off x="4154487" y="1637347"/>
          <a:ext cx="6261100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Energy consumption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Other services rel. to industry a. crafts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Rents and leases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Depreciation fixed assets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5934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5545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Total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123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dirty="0">
                          <a:solidFill>
                            <a:srgbClr val="294071"/>
                          </a:solidFill>
                        </a:rPr>
                        <a:t>Direct Labor</a:t>
                      </a:r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5533"/>
                  </a:ext>
                </a:extLst>
              </a:tr>
              <a:tr h="26384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Labor as % of TL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37.6%</a:t>
                      </a:r>
                      <a:endParaRPr kumimoji="0" lang="en-US" sz="1800" b="1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71518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1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1777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=0.376*27.7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21801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 Labor contribution to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15510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 Calculate Manufacturing  Overhead (MOH) as: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Calculate Indirect Labour contribution to SGA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275137" y="302219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26304" y="3420607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6.</a:t>
            </a:r>
          </a:p>
        </p:txBody>
      </p:sp>
      <p:sp>
        <p:nvSpPr>
          <p:cNvPr id="21" name="Rounded Rectangle 17"/>
          <p:cNvSpPr/>
          <p:nvPr/>
        </p:nvSpPr>
        <p:spPr>
          <a:xfrm>
            <a:off x="395287" y="2359680"/>
            <a:ext cx="2476500" cy="202340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Energy consumption + Other services rel. to industry a. crafts +Rents and leases + Depreciation fixed assets (Consumption of fixed capital)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275137" y="4114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Ad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8652" y="2721704"/>
            <a:ext cx="228600" cy="228600"/>
          </a:xfrm>
          <a:prstGeom prst="rect">
            <a:avLst/>
          </a:prstGeom>
        </p:spPr>
      </p:pic>
      <p:sp>
        <p:nvSpPr>
          <p:cNvPr id="27" name="Minus 24"/>
          <p:cNvSpPr/>
          <p:nvPr/>
        </p:nvSpPr>
        <p:spPr>
          <a:xfrm>
            <a:off x="9449602" y="3867627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0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167187" y="1371600"/>
            <a:ext cx="6400800" cy="4724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7453"/>
              </p:ext>
            </p:extLst>
          </p:nvPr>
        </p:nvGraphicFramePr>
        <p:xfrm>
          <a:off x="4222338" y="1569067"/>
          <a:ext cx="6261100" cy="432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Other costs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788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Taxes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73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on cap. from outside </a:t>
                      </a:r>
                      <a:endParaRPr kumimoji="0" lang="en-IN" sz="1800" b="0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kumimoji="0" lang="en-US" sz="1800" b="0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8683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Indirect </a:t>
                      </a:r>
                      <a:r>
                        <a:rPr kumimoji="0" lang="en-IN" sz="1800" b="0" kern="1200" dirty="0" err="1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Labor</a:t>
                      </a:r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to 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1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668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23.3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938049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46.7</a:t>
                      </a:r>
                      <a:endParaRPr kumimoji="0" lang="en-US" sz="1800" b="0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57409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0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SGA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55454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96.5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2123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kumimoji="0" lang="en-US" sz="1800" b="1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800" b="1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85533"/>
                  </a:ext>
                </a:extLst>
              </a:tr>
              <a:tr h="240683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=100-96.4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971518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PBT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7. Calculate SGA as: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8. Calculate Profit Before Tax (PBT) as: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153418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7.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319587" y="3048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7"/>
          <p:cNvSpPr/>
          <p:nvPr/>
        </p:nvSpPr>
        <p:spPr>
          <a:xfrm>
            <a:off x="430796" y="1966773"/>
            <a:ext cx="2476500" cy="92597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Other costs + Interests on borrowing + Indirect </a:t>
            </a:r>
            <a:r>
              <a:rPr lang="en-IN" sz="1600" i="1" dirty="0" err="1">
                <a:solidFill>
                  <a:schemeClr val="tx1"/>
                </a:solidFill>
              </a:rPr>
              <a:t>Labor</a:t>
            </a:r>
            <a:r>
              <a:rPr lang="en-IN" sz="1600" i="1" dirty="0">
                <a:solidFill>
                  <a:schemeClr val="tx1"/>
                </a:solidFill>
              </a:rPr>
              <a:t> to SGA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31299" y="3501229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8.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319587" y="48006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17"/>
          <p:cNvSpPr/>
          <p:nvPr/>
        </p:nvSpPr>
        <p:spPr>
          <a:xfrm>
            <a:off x="480013" y="4579511"/>
            <a:ext cx="2476500" cy="61904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100- SGA-MOH-DL- DM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95787" y="5638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8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877D8-794B-4B02-92F6-9EA03B6D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44" y="1143000"/>
            <a:ext cx="8725544" cy="4495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Choose preferred language on top right corner.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“Economic Sectors”.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  <a:hlinkClick r:id="rId3"/>
              </a:rPr>
              <a:t>https://www-genesis.destatis.de/genesis/online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3601711" y="3247644"/>
            <a:ext cx="2775276" cy="1019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</p:cNvCxnSpPr>
          <p:nvPr/>
        </p:nvCxnSpPr>
        <p:spPr>
          <a:xfrm flipV="1">
            <a:off x="2490787" y="3810000"/>
            <a:ext cx="1066800" cy="8001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Steps 1 &amp;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20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57101"/>
              </p:ext>
            </p:extLst>
          </p:nvPr>
        </p:nvGraphicFramePr>
        <p:xfrm>
          <a:off x="2490787" y="2514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46.7%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19.3%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 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SGA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23.3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”GENESIS-Online </a:t>
            </a:r>
            <a:r>
              <a:rPr lang="en-IN" dirty="0" err="1">
                <a:solidFill>
                  <a:srgbClr val="294071"/>
                </a:solidFill>
                <a:latin typeface="Cambria" panose="02040503050406030204" pitchFamily="18" charset="0"/>
              </a:rPr>
              <a:t>Datenbank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6"/>
            <a:ext cx="294437" cy="2207073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810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724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200" b="1" u="sng" dirty="0">
                <a:solidFill>
                  <a:srgbClr val="294071"/>
                </a:solidFill>
              </a:rPr>
              <a:t>Pump </a:t>
            </a:r>
            <a:r>
              <a:rPr lang="en-IN" sz="2200" b="1" u="sng" dirty="0" err="1">
                <a:solidFill>
                  <a:srgbClr val="294071"/>
                </a:solidFill>
              </a:rPr>
              <a:t>manufactring</a:t>
            </a:r>
            <a:r>
              <a:rPr lang="en-IN" sz="2200" b="1" u="sng" dirty="0">
                <a:solidFill>
                  <a:srgbClr val="294071"/>
                </a:solidFill>
              </a:rPr>
              <a:t> in Germany”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FCB23E-5CAD-4916-84FF-88E9FB4F8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589014"/>
              </p:ext>
            </p:extLst>
          </p:nvPr>
        </p:nvGraphicFramePr>
        <p:xfrm>
          <a:off x="314325" y="1219200"/>
          <a:ext cx="1134268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37">
                  <a:extLst>
                    <a:ext uri="{9D8B030D-6E8A-4147-A177-3AD203B41FA5}">
                      <a16:colId xmlns:a16="http://schemas.microsoft.com/office/drawing/2014/main" val="1982484129"/>
                    </a:ext>
                  </a:extLst>
                </a:gridCol>
                <a:gridCol w="2268537">
                  <a:extLst>
                    <a:ext uri="{9D8B030D-6E8A-4147-A177-3AD203B41FA5}">
                      <a16:colId xmlns:a16="http://schemas.microsoft.com/office/drawing/2014/main" val="357407196"/>
                    </a:ext>
                  </a:extLst>
                </a:gridCol>
                <a:gridCol w="2268537">
                  <a:extLst>
                    <a:ext uri="{9D8B030D-6E8A-4147-A177-3AD203B41FA5}">
                      <a16:colId xmlns:a16="http://schemas.microsoft.com/office/drawing/2014/main" val="2795812015"/>
                    </a:ext>
                  </a:extLst>
                </a:gridCol>
                <a:gridCol w="2268537">
                  <a:extLst>
                    <a:ext uri="{9D8B030D-6E8A-4147-A177-3AD203B41FA5}">
                      <a16:colId xmlns:a16="http://schemas.microsoft.com/office/drawing/2014/main" val="1121435770"/>
                    </a:ext>
                  </a:extLst>
                </a:gridCol>
                <a:gridCol w="2268537">
                  <a:extLst>
                    <a:ext uri="{9D8B030D-6E8A-4147-A177-3AD203B41FA5}">
                      <a16:colId xmlns:a16="http://schemas.microsoft.com/office/drawing/2014/main" val="9856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0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46.7%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48.5%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59.68%</a:t>
                      </a:r>
                      <a:endParaRPr lang="en-US" sz="105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443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19.3%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4.9%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8.3%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4.29%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44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 7.2%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34.2%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22.28%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820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of Goods Sold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73.2%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87.6%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86.25%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239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23.3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7.8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7.43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641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3.5%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4.6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6.32%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949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3502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206787-3796-4B01-A70E-EE77045A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FD046-A660-40CC-A3F2-429A7E30C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93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9DF339-70E2-4844-BE77-CA1960F4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219200"/>
            <a:ext cx="8727895" cy="4724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Industry of interest.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our example it is “Manufacturing, mining and quarrying”.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4167187" y="3429000"/>
            <a:ext cx="7772400" cy="304800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</p:cNvCxnSpPr>
          <p:nvPr/>
        </p:nvCxnSpPr>
        <p:spPr>
          <a:xfrm>
            <a:off x="2109787" y="2895600"/>
            <a:ext cx="1828800" cy="6858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Under Themes, click on “422  Structural surveys”.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Next, click on “42251  Cost structure survey in manufacturing, mining”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the next screen, Under the heading “Tables”, click on “42251-0006  Cost structure of enterprises in manufacturing: Germany, years, economic activities (WZ2008 2-4-digit hierarchy)”.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AB90A9-8BD0-468E-82CE-9A7D534A768C}"/>
              </a:ext>
            </a:extLst>
          </p:cNvPr>
          <p:cNvGrpSpPr/>
          <p:nvPr/>
        </p:nvGrpSpPr>
        <p:grpSpPr>
          <a:xfrm>
            <a:off x="3328987" y="1981200"/>
            <a:ext cx="7474334" cy="1997076"/>
            <a:chOff x="3405187" y="4572000"/>
            <a:chExt cx="7474334" cy="19970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ED3220-6572-492D-A8E7-951FCBE2E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739"/>
            <a:stretch/>
          </p:blipFill>
          <p:spPr>
            <a:xfrm>
              <a:off x="3405187" y="4572000"/>
              <a:ext cx="7474334" cy="1997076"/>
            </a:xfrm>
            <a:prstGeom prst="rect">
              <a:avLst/>
            </a:prstGeom>
          </p:spPr>
        </p:pic>
        <p:sp>
          <p:nvSpPr>
            <p:cNvPr id="33" name="Rounded Rectangle 9"/>
            <p:cNvSpPr/>
            <p:nvPr/>
          </p:nvSpPr>
          <p:spPr>
            <a:xfrm rot="10800000" flipV="1">
              <a:off x="3865298" y="4684452"/>
              <a:ext cx="1670576" cy="280399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solidFill>
                  <a:srgbClr val="294071"/>
                </a:solidFill>
              </a:endParaRPr>
            </a:p>
          </p:txBody>
        </p:sp>
        <p:sp>
          <p:nvSpPr>
            <p:cNvPr id="20" name="Rounded Rectangle 9"/>
            <p:cNvSpPr/>
            <p:nvPr/>
          </p:nvSpPr>
          <p:spPr>
            <a:xfrm rot="10800000" flipV="1">
              <a:off x="4700586" y="5590326"/>
              <a:ext cx="3886200" cy="353274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9050">
                  <a:solidFill>
                    <a:srgbClr val="CD6525"/>
                  </a:solidFill>
                </a:ln>
                <a:solidFill>
                  <a:srgbClr val="29407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EFE0F4A-BA41-4DF0-BBBF-087984A5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79" b="89569"/>
          <a:stretch/>
        </p:blipFill>
        <p:spPr>
          <a:xfrm>
            <a:off x="3328987" y="1370814"/>
            <a:ext cx="7474334" cy="68658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34647B0-A866-4184-9914-CBBF27B5C717}"/>
              </a:ext>
            </a:extLst>
          </p:cNvPr>
          <p:cNvGrpSpPr/>
          <p:nvPr/>
        </p:nvGrpSpPr>
        <p:grpSpPr>
          <a:xfrm>
            <a:off x="3789098" y="4014528"/>
            <a:ext cx="7691733" cy="2109396"/>
            <a:chOff x="3333454" y="4062804"/>
            <a:chExt cx="8061116" cy="166728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C9F298-E9CA-44B2-8203-03DD083C6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8279" r="25984"/>
            <a:stretch/>
          </p:blipFill>
          <p:spPr>
            <a:xfrm>
              <a:off x="3333454" y="4648200"/>
              <a:ext cx="7967318" cy="108189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98AE70A-69DB-4032-AD92-D29F1AD18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20" t="-3689" r="11291" b="81114"/>
            <a:stretch/>
          </p:blipFill>
          <p:spPr>
            <a:xfrm>
              <a:off x="3333454" y="4062804"/>
              <a:ext cx="8061116" cy="585396"/>
            </a:xfrm>
            <a:prstGeom prst="rect">
              <a:avLst/>
            </a:prstGeom>
          </p:spPr>
        </p:pic>
      </p:grp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930E7A3-0E41-45F7-A203-E83408B75FEA}"/>
              </a:ext>
            </a:extLst>
          </p:cNvPr>
          <p:cNvSpPr/>
          <p:nvPr/>
        </p:nvSpPr>
        <p:spPr>
          <a:xfrm rot="10800000" flipV="1">
            <a:off x="3777069" y="5690762"/>
            <a:ext cx="7474334" cy="43316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8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7F6087-3B65-4C7C-BF14-DCC65A281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3" t="8841" r="17712" b="6956"/>
          <a:stretch/>
        </p:blipFill>
        <p:spPr>
          <a:xfrm>
            <a:off x="3786187" y="1447800"/>
            <a:ext cx="6553200" cy="47711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5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“Choose”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35" name="Rounded Rectangle 9"/>
          <p:cNvSpPr/>
          <p:nvPr/>
        </p:nvSpPr>
        <p:spPr>
          <a:xfrm>
            <a:off x="8662987" y="5867400"/>
            <a:ext cx="1600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C69E4-93C6-4D6C-907E-8E68AE1B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676400"/>
            <a:ext cx="7772799" cy="36704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6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through the industry codes to choose the exact industry code under Manufacturing.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this example it is: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“WZ08-2813 Manufacture of other pumps and compressors”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“Take”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Identify Industry &amp; 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/>
                <a:t>Steps 1 &amp; 2</a:t>
              </a:r>
            </a:p>
          </p:txBody>
        </p:sp>
      </p:grpSp>
      <p:sp>
        <p:nvSpPr>
          <p:cNvPr id="26" name="Rounded Rectangle 9"/>
          <p:cNvSpPr/>
          <p:nvPr/>
        </p:nvSpPr>
        <p:spPr>
          <a:xfrm>
            <a:off x="5462587" y="3505200"/>
            <a:ext cx="5486400" cy="45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8" name="Rounded Rectangle 9"/>
          <p:cNvSpPr/>
          <p:nvPr/>
        </p:nvSpPr>
        <p:spPr>
          <a:xfrm>
            <a:off x="5462587" y="4745736"/>
            <a:ext cx="2438400" cy="2834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1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565D1-31CA-460E-B505-5DD22A9C7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796" y="1600200"/>
            <a:ext cx="5473981" cy="46484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7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“Value retrieval”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41" name="Rounded Rectangle 9"/>
          <p:cNvSpPr/>
          <p:nvPr/>
        </p:nvSpPr>
        <p:spPr>
          <a:xfrm>
            <a:off x="7215187" y="5791200"/>
            <a:ext cx="1600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2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52759"/>
              </p:ext>
            </p:extLst>
          </p:nvPr>
        </p:nvGraphicFramePr>
        <p:xfrm>
          <a:off x="3715076" y="1371601"/>
          <a:ext cx="7943025" cy="4501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7668">
                  <a:extLst>
                    <a:ext uri="{9D8B030D-6E8A-4147-A177-3AD203B41FA5}">
                      <a16:colId xmlns:a16="http://schemas.microsoft.com/office/drawing/2014/main" val="2408098838"/>
                    </a:ext>
                  </a:extLst>
                </a:gridCol>
                <a:gridCol w="1935357">
                  <a:extLst>
                    <a:ext uri="{9D8B030D-6E8A-4147-A177-3AD203B41FA5}">
                      <a16:colId xmlns:a16="http://schemas.microsoft.com/office/drawing/2014/main" val="1692300061"/>
                    </a:ext>
                  </a:extLst>
                </a:gridCol>
              </a:tblGrid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consumption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478356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consumption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43296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merchandise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354865"/>
                  </a:ext>
                </a:extLst>
              </a:tr>
              <a:tr h="48123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for contract work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36184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wages and salaries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5204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security costs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305132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services rel. to industry a. crafts (s.i.o.)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127810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Taxes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27461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Rents and leases (share in gross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437848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costs, payments for agency workers (s.i.o.)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13925"/>
                  </a:ext>
                </a:extLst>
              </a:tr>
              <a:tr h="37465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 (share in gross outp.)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884430"/>
                  </a:ext>
                </a:extLst>
              </a:tr>
              <a:tr h="36730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IN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on cap. from outside (share in g. output)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GB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60717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Record the values of the following items: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92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9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Choose preferred language on top right corner.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“Economic Sectors”.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2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  <a:hlinkClick r:id="rId2"/>
              </a:rPr>
              <a:t>https://www-genesis.destatis.de/genesis/online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Related to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2EDED-367A-4D45-BAA3-D1BC05D6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44" y="1143000"/>
            <a:ext cx="8725544" cy="4495800"/>
          </a:xfrm>
          <a:prstGeom prst="rect">
            <a:avLst/>
          </a:prstGeom>
        </p:spPr>
      </p:pic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551A7502-BCAF-4BDE-BA29-07FDD4F33567}"/>
              </a:ext>
            </a:extLst>
          </p:cNvPr>
          <p:cNvSpPr/>
          <p:nvPr/>
        </p:nvSpPr>
        <p:spPr>
          <a:xfrm>
            <a:off x="3601711" y="3247644"/>
            <a:ext cx="2775276" cy="10195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4382470-4AC0-4C24-A085-9D17BB1D9C00}"/>
              </a:ext>
            </a:extLst>
          </p:cNvPr>
          <p:cNvCxnSpPr>
            <a:cxnSpLocks/>
          </p:cNvCxnSpPr>
          <p:nvPr/>
        </p:nvCxnSpPr>
        <p:spPr>
          <a:xfrm flipV="1">
            <a:off x="2490787" y="3810000"/>
            <a:ext cx="1066800" cy="8001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57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31BC6-CFE9-4F00-ABAD-7FACD093C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D16745-280F-4488-A5DC-E85A7A6CFD7C}">
  <ds:schemaRefs>
    <ds:schemaRef ds:uri="http://schemas.microsoft.com/office/2006/documentManagement/types"/>
    <ds:schemaRef ds:uri="b58ae008-966b-4bff-8a7d-37abbecab933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f8bcfcb-4344-44cf-9f08-daa529b9a53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11786</TotalTime>
  <Words>1354</Words>
  <Application>Microsoft Office PowerPoint</Application>
  <PresentationFormat>Custom</PresentationFormat>
  <Paragraphs>379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Wingdings 2</vt:lpstr>
      <vt:lpstr>Concourse</vt:lpstr>
      <vt:lpstr>PowerPoint Presentation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Identify Industry &amp; 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Obtain Financial and Manufacturing Information Related to Industry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492</cp:revision>
  <dcterms:created xsi:type="dcterms:W3CDTF">2015-03-30T07:09:58Z</dcterms:created>
  <dcterms:modified xsi:type="dcterms:W3CDTF">2021-02-02T11:53:28Z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